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56"/>
    <p:restoredTop sz="94606"/>
  </p:normalViewPr>
  <p:slideViewPr>
    <p:cSldViewPr>
      <p:cViewPr varScale="1">
        <p:scale>
          <a:sx n="115" d="100"/>
          <a:sy n="115" d="100"/>
        </p:scale>
        <p:origin x="832" y="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2D20D9-23A1-4741-9647-29E78DC25254}" type="datetimeFigureOut">
              <a:rPr lang="en-US" smtClean="0"/>
              <a:t>2/5/19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9FEE0B-4E02-496E-8399-D252D78A57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1911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810ED9-AB65-4F78-8B3D-1E2FEB852D25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59317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810ED9-AB65-4F78-8B3D-1E2FEB852D2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1359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810ED9-AB65-4F78-8B3D-1E2FEB852D2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0955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Why the </a:t>
            </a:r>
            <a:r>
              <a:rPr lang="en-US" dirty="0" err="1"/>
              <a:t>chariol</a:t>
            </a:r>
            <a:r>
              <a:rPr lang="en-US" dirty="0"/>
              <a:t> </a:t>
            </a:r>
            <a:r>
              <a:rPr lang="en-US" dirty="0" err="1"/>
              <a:t>chanc</a:t>
            </a:r>
            <a:r>
              <a:rPr lang="en-US" dirty="0"/>
              <a:t> </a:t>
            </a:r>
            <a:r>
              <a:rPr lang="en-US" dirty="0" err="1"/>
              <a:t>bucouce</a:t>
            </a:r>
            <a:r>
              <a:rPr lang="en-US" dirty="0"/>
              <a:t> now is the fast and </a:t>
            </a:r>
            <a:r>
              <a:rPr lang="en-US" dirty="0" err="1"/>
              <a:t>qucaly</a:t>
            </a:r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9FEE0B-4E02-496E-8399-D252D78A57E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9681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810ED9-AB65-4F78-8B3D-1E2FEB852D2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81800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810ED9-AB65-4F78-8B3D-1E2FEB852D2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1680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810ED9-AB65-4F78-8B3D-1E2FEB852D2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66966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810ED9-AB65-4F78-8B3D-1E2FEB852D2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0946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810ED9-AB65-4F78-8B3D-1E2FEB852D2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43856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810ED9-AB65-4F78-8B3D-1E2FEB852D25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2688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810ED9-AB65-4F78-8B3D-1E2FEB852D25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501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810ED9-AB65-4F78-8B3D-1E2FEB852D25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380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461C5-DC9D-4632-B624-995B3925774B}" type="datetimeFigureOut">
              <a:rPr lang="en-US" smtClean="0"/>
              <a:t>2/5/19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68ACE-ED00-4FA9-B910-0E240C5003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1060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461C5-DC9D-4632-B624-995B3925774B}" type="datetimeFigureOut">
              <a:rPr lang="en-US" smtClean="0"/>
              <a:t>2/5/19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68ACE-ED00-4FA9-B910-0E240C5003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83278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461C5-DC9D-4632-B624-995B3925774B}" type="datetimeFigureOut">
              <a:rPr lang="en-US" smtClean="0"/>
              <a:t>2/5/19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68ACE-ED00-4FA9-B910-0E240C5003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7619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461C5-DC9D-4632-B624-995B3925774B}" type="datetimeFigureOut">
              <a:rPr lang="en-US" smtClean="0"/>
              <a:t>2/5/19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68ACE-ED00-4FA9-B910-0E240C5003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59761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461C5-DC9D-4632-B624-995B3925774B}" type="datetimeFigureOut">
              <a:rPr lang="en-US" smtClean="0"/>
              <a:t>2/5/19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68ACE-ED00-4FA9-B910-0E240C5003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6732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461C5-DC9D-4632-B624-995B3925774B}" type="datetimeFigureOut">
              <a:rPr lang="en-US" smtClean="0"/>
              <a:t>2/5/19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68ACE-ED00-4FA9-B910-0E240C5003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87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461C5-DC9D-4632-B624-995B3925774B}" type="datetimeFigureOut">
              <a:rPr lang="en-US" smtClean="0"/>
              <a:t>2/5/19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68ACE-ED00-4FA9-B910-0E240C5003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2867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461C5-DC9D-4632-B624-995B3925774B}" type="datetimeFigureOut">
              <a:rPr lang="en-US" smtClean="0"/>
              <a:t>2/5/19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68ACE-ED00-4FA9-B910-0E240C5003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0187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461C5-DC9D-4632-B624-995B3925774B}" type="datetimeFigureOut">
              <a:rPr lang="en-US" smtClean="0"/>
              <a:t>2/5/19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68ACE-ED00-4FA9-B910-0E240C5003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6314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461C5-DC9D-4632-B624-995B3925774B}" type="datetimeFigureOut">
              <a:rPr lang="en-US" smtClean="0"/>
              <a:t>2/5/19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68ACE-ED00-4FA9-B910-0E240C5003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398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461C5-DC9D-4632-B624-995B3925774B}" type="datetimeFigureOut">
              <a:rPr lang="en-US" smtClean="0"/>
              <a:t>2/5/19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68ACE-ED00-4FA9-B910-0E240C5003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7049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5C9E42-E94E-4D86-9B52-5E1A245DD5A4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436694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9461C5-DC9D-4632-B624-995B3925774B}" type="datetimeFigureOut">
              <a:rPr lang="en-US" smtClean="0"/>
              <a:t>2/5/19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968ACE-ED00-4FA9-B910-0E240C5003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69446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dirty="0"/>
              <a:t>Mesopotamia:</a:t>
            </a:r>
            <a:br>
              <a:rPr lang="en-US" altLang="en-US" dirty="0"/>
            </a:br>
            <a:r>
              <a:rPr lang="en-US" altLang="en-US" dirty="0"/>
              <a:t>Cradle of Civilization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676400"/>
            <a:ext cx="3810000" cy="41148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sz="2400" dirty="0"/>
              <a:t>Settled agriculture began in Mesopotamia around 10,000 B.C.E. with the cultivation of wheat and barley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By 8,500 B.C.E. the domestication of plants and animals was widespread</a:t>
            </a:r>
            <a:endParaRPr lang="en-US" altLang="en-US" sz="2400" dirty="0"/>
          </a:p>
          <a:p>
            <a:pPr>
              <a:lnSpc>
                <a:spcPct val="90000"/>
              </a:lnSpc>
            </a:pPr>
            <a:r>
              <a:rPr lang="en-US" sz="2400" dirty="0"/>
              <a:t>By 8,000 B.C.E. small farming communities were spread across the Fertile Crescent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9300" y="1876425"/>
            <a:ext cx="4203700" cy="315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21375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Domestication of Plants </a:t>
            </a:r>
            <a:br>
              <a:rPr lang="en-US" dirty="0"/>
            </a:br>
            <a:r>
              <a:rPr lang="en-US" dirty="0"/>
              <a:t>and Animals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Dogs – around 10,000 B.C.E.</a:t>
            </a:r>
          </a:p>
          <a:p>
            <a:r>
              <a:rPr lang="en-US" dirty="0"/>
              <a:t>Sheep, goats, cattle and pigs – 9000 to 7000 B.C.E.</a:t>
            </a:r>
          </a:p>
          <a:p>
            <a:r>
              <a:rPr lang="en-US" dirty="0"/>
              <a:t>Barley, wheat and peas – around 8500 B.C.E.</a:t>
            </a:r>
          </a:p>
          <a:p>
            <a:r>
              <a:rPr lang="en-US" dirty="0"/>
              <a:t>Oxen – around 4000 B.C.E.</a:t>
            </a:r>
          </a:p>
          <a:p>
            <a:r>
              <a:rPr lang="en-US" dirty="0"/>
              <a:t>Cat – around 3500 B.C.E.</a:t>
            </a:r>
          </a:p>
          <a:p>
            <a:r>
              <a:rPr lang="en-US" dirty="0"/>
              <a:t>Horse – around 3000 B.C.E. </a:t>
            </a:r>
          </a:p>
        </p:txBody>
      </p:sp>
    </p:spTree>
    <p:extLst>
      <p:ext uri="{BB962C8B-B14F-4D97-AF65-F5344CB8AC3E}">
        <p14:creationId xmlns:p14="http://schemas.microsoft.com/office/powerpoint/2010/main" val="16983482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Spread of Civilization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altLang="en-US" dirty="0"/>
              <a:t>Between 4000 – 3000 B.C.E. communities were established along the Tigris and Euphrates River Valleys</a:t>
            </a:r>
          </a:p>
          <a:p>
            <a:r>
              <a:rPr lang="en-US" dirty="0"/>
              <a:t>Improvements in the plow allowed for larger areas of cultivation</a:t>
            </a:r>
          </a:p>
          <a:p>
            <a:r>
              <a:rPr lang="en-US" dirty="0"/>
              <a:t>Development of social and institutional structures</a:t>
            </a:r>
          </a:p>
          <a:p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286000"/>
            <a:ext cx="4122208" cy="3091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8455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Rise of </a:t>
            </a:r>
            <a:r>
              <a:rPr lang="en-US" dirty="0" err="1"/>
              <a:t>Sumeria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</a:pPr>
            <a:r>
              <a:rPr lang="en-US" altLang="en-US" dirty="0"/>
              <a:t>By 4000 B.C.E. Sumerian communities began to spread throughout Mesopotamia</a:t>
            </a:r>
          </a:p>
          <a:p>
            <a:pPr>
              <a:lnSpc>
                <a:spcPct val="90000"/>
              </a:lnSpc>
            </a:pPr>
            <a:r>
              <a:rPr lang="en-US" altLang="en-US" dirty="0" err="1"/>
              <a:t>Uruk</a:t>
            </a:r>
            <a:r>
              <a:rPr lang="en-US" altLang="en-US" dirty="0"/>
              <a:t>, the first city of its kind, was established around 3500 B.C.E.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About 3000 B.C.E. the Sumerians created </a:t>
            </a:r>
            <a:r>
              <a:rPr lang="en-US" altLang="en-US" i="1" dirty="0"/>
              <a:t>cuneiform</a:t>
            </a:r>
            <a:r>
              <a:rPr lang="en-US" altLang="en-US" dirty="0"/>
              <a:t>, a form of writing 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These ideas spread to the river valleys of Egypt, India and China</a:t>
            </a:r>
          </a:p>
          <a:p>
            <a:endParaRPr lang="en-U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199" y="2514600"/>
            <a:ext cx="4163687" cy="2618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45443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Uruk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Founded in southern Mesopotamia around 3500 B.C.E.</a:t>
            </a:r>
          </a:p>
          <a:p>
            <a:r>
              <a:rPr lang="en-US" dirty="0"/>
              <a:t>By 3000 B.C.E. had a population of 10,000</a:t>
            </a:r>
          </a:p>
          <a:p>
            <a:r>
              <a:rPr lang="en-US" dirty="0"/>
              <a:t>At its peak in 2900 B.C.E. had a population of over 50,000</a:t>
            </a:r>
          </a:p>
          <a:p>
            <a:r>
              <a:rPr lang="en-US" dirty="0"/>
              <a:t>First city of its kind in the world</a:t>
            </a:r>
          </a:p>
        </p:txBody>
      </p:sp>
      <p:pic>
        <p:nvPicPr>
          <p:cNvPr id="1027" name="Picture 3" descr="C:\Users\Gary Ferguson\Documents\History 101, World Civ. to 1500\Uruk.pn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9803" y="2362200"/>
            <a:ext cx="4198189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01079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4000" dirty="0"/>
              <a:t>The Sumerians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600200"/>
            <a:ext cx="3810000" cy="4114800"/>
          </a:xfrm>
        </p:spPr>
        <p:txBody>
          <a:bodyPr>
            <a:normAutofit fontScale="92500" lnSpcReduction="10000"/>
          </a:bodyPr>
          <a:lstStyle/>
          <a:p>
            <a:pPr eaLnBrk="1" hangingPunct="1"/>
            <a:r>
              <a:rPr lang="en-US" altLang="en-US" sz="2400" dirty="0"/>
              <a:t>The 1</a:t>
            </a:r>
            <a:r>
              <a:rPr lang="en-US" altLang="en-US" sz="2400" baseline="30000" dirty="0"/>
              <a:t>st</a:t>
            </a:r>
            <a:r>
              <a:rPr lang="en-US" altLang="en-US" sz="2400" dirty="0"/>
              <a:t> urban civilization</a:t>
            </a:r>
          </a:p>
          <a:p>
            <a:pPr eaLnBrk="1" hangingPunct="1"/>
            <a:r>
              <a:rPr lang="en-US" altLang="en-US" sz="2400" dirty="0"/>
              <a:t>Around 3000 B.C.E. cuneiform was developed for trade and government</a:t>
            </a:r>
          </a:p>
          <a:p>
            <a:pPr eaLnBrk="1" hangingPunct="1"/>
            <a:r>
              <a:rPr lang="en-US" altLang="en-US" sz="2400" dirty="0"/>
              <a:t>Walled cities began to appear around 2500 B.C.E.</a:t>
            </a:r>
          </a:p>
          <a:p>
            <a:r>
              <a:rPr lang="en-US" altLang="en-US" sz="2400" dirty="0"/>
              <a:t>By 2100 B.C.E. dynastic ruling families began to establish city-states</a:t>
            </a:r>
          </a:p>
          <a:p>
            <a:r>
              <a:rPr lang="en-US" sz="2400" dirty="0"/>
              <a:t>City-states were organized around a temple with a ruling priest class</a:t>
            </a:r>
            <a:endParaRPr lang="en-US" altLang="en-US" sz="2400" dirty="0"/>
          </a:p>
          <a:p>
            <a:pPr eaLnBrk="1" hangingPunct="1"/>
            <a:endParaRPr lang="en-US" altLang="en-US" sz="2400" dirty="0"/>
          </a:p>
          <a:p>
            <a:pPr eaLnBrk="1" hangingPunct="1"/>
            <a:endParaRPr lang="en-US" altLang="en-US" sz="2400" dirty="0"/>
          </a:p>
        </p:txBody>
      </p:sp>
      <p:pic>
        <p:nvPicPr>
          <p:cNvPr id="8196" name="Picture 7" descr="http://upload.wikimedia.org/wikipedia/commons/9/9a/Mesopotamia.PNG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95800" y="1905000"/>
            <a:ext cx="4343400" cy="33686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513900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Sumerians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25963"/>
          </a:xfrm>
        </p:spPr>
        <p:txBody>
          <a:bodyPr/>
          <a:lstStyle/>
          <a:p>
            <a:r>
              <a:rPr lang="en-US" dirty="0"/>
              <a:t>Developed irrigation and canal systems to expand agricultural land</a:t>
            </a:r>
          </a:p>
          <a:p>
            <a:r>
              <a:rPr lang="en-US" dirty="0"/>
              <a:t>Developed an early form of mathematics around 3500 B.C.E.</a:t>
            </a:r>
          </a:p>
          <a:p>
            <a:r>
              <a:rPr lang="en-US" dirty="0"/>
              <a:t>New technologies included the wheel, writing, chariots and bronze</a:t>
            </a:r>
          </a:p>
          <a:p>
            <a:r>
              <a:rPr lang="en-US" dirty="0"/>
              <a:t>Conducted commerce throughout the region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38987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/>
              <a:t>The Sumerians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>
            <a:normAutofit/>
          </a:bodyPr>
          <a:lstStyle/>
          <a:p>
            <a:r>
              <a:rPr lang="en-US" altLang="en-US" dirty="0"/>
              <a:t>Practiced polytheism</a:t>
            </a:r>
          </a:p>
          <a:p>
            <a:r>
              <a:rPr lang="en-US" altLang="en-US" dirty="0"/>
              <a:t>The work </a:t>
            </a:r>
            <a:r>
              <a:rPr lang="en-US" altLang="en-US" i="1" dirty="0"/>
              <a:t>The Epic of Gilgamesh </a:t>
            </a:r>
            <a:r>
              <a:rPr lang="en-US" altLang="en-US" dirty="0"/>
              <a:t>is written around 2100 B.C.E.</a:t>
            </a:r>
          </a:p>
          <a:p>
            <a:r>
              <a:rPr lang="en-US" altLang="en-US" dirty="0"/>
              <a:t>The city of Ur was a major trading port </a:t>
            </a:r>
          </a:p>
          <a:p>
            <a:r>
              <a:rPr lang="en-US" altLang="en-US" dirty="0"/>
              <a:t>Continued warfare between city-states led to the rise of kings</a:t>
            </a:r>
          </a:p>
          <a:p>
            <a:r>
              <a:rPr lang="en-US" altLang="en-US" dirty="0"/>
              <a:t>Developed siege warfare </a:t>
            </a:r>
          </a:p>
          <a:p>
            <a:r>
              <a:rPr lang="en-US" altLang="en-US" dirty="0"/>
              <a:t>Use of the chariot in battle around 2500 B.C.E. </a:t>
            </a:r>
          </a:p>
        </p:txBody>
      </p:sp>
    </p:spTree>
    <p:extLst>
      <p:ext uri="{BB962C8B-B14F-4D97-AF65-F5344CB8AC3E}">
        <p14:creationId xmlns:p14="http://schemas.microsoft.com/office/powerpoint/2010/main" val="6868154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dirty="0"/>
              <a:t>Rise of Early Egypt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600200"/>
            <a:ext cx="3810000" cy="4114800"/>
          </a:xfrm>
        </p:spPr>
        <p:txBody>
          <a:bodyPr>
            <a:normAutofit fontScale="92500"/>
          </a:bodyPr>
          <a:lstStyle/>
          <a:p>
            <a:r>
              <a:rPr lang="en-US" altLang="en-US" sz="2400" dirty="0"/>
              <a:t>By 5500 B.C.E. farming communities were established along the Nile River</a:t>
            </a:r>
          </a:p>
          <a:p>
            <a:r>
              <a:rPr lang="en-US" sz="2400" dirty="0"/>
              <a:t>Creation of hieroglyphics, or writing, around  3200 B.C.E.</a:t>
            </a:r>
            <a:endParaRPr lang="en-US" altLang="en-US" sz="2400" dirty="0"/>
          </a:p>
          <a:p>
            <a:pPr eaLnBrk="1" hangingPunct="1"/>
            <a:r>
              <a:rPr lang="en-US" altLang="en-US" sz="2400" dirty="0"/>
              <a:t>Upper and Lower Egypt united around 3100 B.C.E. creating the 1</a:t>
            </a:r>
            <a:r>
              <a:rPr lang="en-US" altLang="en-US" sz="2400" baseline="30000" dirty="0"/>
              <a:t>st</a:t>
            </a:r>
            <a:r>
              <a:rPr lang="en-US" altLang="en-US" sz="2400" dirty="0"/>
              <a:t> Dynasty </a:t>
            </a:r>
          </a:p>
          <a:p>
            <a:pPr eaLnBrk="1" hangingPunct="1"/>
            <a:r>
              <a:rPr lang="en-US" altLang="en-US" sz="2400" dirty="0"/>
              <a:t>Most of the population lived along the Nile River</a:t>
            </a:r>
          </a:p>
          <a:p>
            <a:pPr eaLnBrk="1" hangingPunct="1"/>
            <a:endParaRPr lang="en-US" altLang="en-US" sz="2400" dirty="0"/>
          </a:p>
        </p:txBody>
      </p:sp>
      <p:pic>
        <p:nvPicPr>
          <p:cNvPr id="9220" name="Picture 7" descr="http://www.egypt.travel/uploads/images/ancient_egypt_EN_1.gif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29200" y="1600200"/>
            <a:ext cx="3009430" cy="4267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162687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Old Kingdom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70818"/>
            <a:ext cx="4038600" cy="4525963"/>
          </a:xfrm>
        </p:spPr>
        <p:txBody>
          <a:bodyPr>
            <a:normAutofit/>
          </a:bodyPr>
          <a:lstStyle/>
          <a:p>
            <a:r>
              <a:rPr lang="en-US" dirty="0"/>
              <a:t>1</a:t>
            </a:r>
            <a:r>
              <a:rPr lang="en-US" baseline="30000" dirty="0"/>
              <a:t>st</a:t>
            </a:r>
            <a:r>
              <a:rPr lang="en-US" dirty="0"/>
              <a:t> step pyramids built in Memphis around 2650 B.C.E.</a:t>
            </a:r>
          </a:p>
          <a:p>
            <a:r>
              <a:rPr lang="en-US" dirty="0"/>
              <a:t>Great Pyramids of Giza built around 2560 B.C.E. for Khufu and his sons</a:t>
            </a:r>
          </a:p>
          <a:p>
            <a:r>
              <a:rPr lang="en-US" dirty="0"/>
              <a:t>The practice of mummification of kings and elites 	begin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3581" y="1421920"/>
            <a:ext cx="3520696" cy="23441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5555" y="4038600"/>
            <a:ext cx="3478722" cy="2179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43790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New Kingdom </a:t>
            </a:r>
            <a:br>
              <a:rPr lang="en-US" dirty="0"/>
            </a:br>
            <a:r>
              <a:rPr lang="en-US" dirty="0"/>
              <a:t>1575 – 1087 B.C.E.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Most prosperous period of Egypt</a:t>
            </a:r>
          </a:p>
          <a:p>
            <a:r>
              <a:rPr lang="en-US" dirty="0"/>
              <a:t>Increase in food production and population</a:t>
            </a:r>
          </a:p>
          <a:p>
            <a:r>
              <a:rPr lang="en-US" dirty="0"/>
              <a:t>Conducted commerce throughout the region</a:t>
            </a:r>
          </a:p>
          <a:p>
            <a:r>
              <a:rPr lang="en-US" dirty="0"/>
              <a:t>Reached its peak of power under Amenhotep III around 1360 B.C.E.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358262"/>
            <a:ext cx="4191000" cy="2904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96385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Decline of Egyptian Power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Drought, migrations and constant warfare greatly weakened </a:t>
            </a:r>
          </a:p>
          <a:p>
            <a:r>
              <a:rPr lang="en-US" altLang="en-US" dirty="0"/>
              <a:t>Egyptians and Hittites clash in the struggle for dominance in the region in 1274 B.C.E. at the Battle of Kadesh</a:t>
            </a:r>
            <a:endParaRPr lang="en-US" dirty="0"/>
          </a:p>
          <a:p>
            <a:r>
              <a:rPr lang="en-US" dirty="0"/>
              <a:t>Internal conflict erupted following the death of Rameses III in 1155 B.C.E.</a:t>
            </a:r>
          </a:p>
          <a:p>
            <a:r>
              <a:rPr lang="en-US" dirty="0"/>
              <a:t>Upper Egypt broke away in 1087 B.C.E.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903083"/>
            <a:ext cx="4114800" cy="3848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19952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dirty="0"/>
              <a:t>The Rise of Assyria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752600"/>
            <a:ext cx="3810000" cy="41148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sz="2400" dirty="0"/>
              <a:t>The city of Ashur was established around 2600 B.C.E.</a:t>
            </a:r>
          </a:p>
          <a:p>
            <a:pPr>
              <a:lnSpc>
                <a:spcPct val="90000"/>
              </a:lnSpc>
            </a:pPr>
            <a:r>
              <a:rPr lang="en-US" altLang="en-US" sz="2400" dirty="0"/>
              <a:t>Dominated by Sumerian kings of the region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dirty="0"/>
              <a:t>The city-state of Ashur was established around 2100 B.C.E. as a kingdom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dirty="0"/>
              <a:t>Most of the population was semi-nomadic tribes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dirty="0"/>
              <a:t>Became a regional power around 2025 B.C.E. </a:t>
            </a:r>
          </a:p>
          <a:p>
            <a:pPr eaLnBrk="1" hangingPunct="1">
              <a:lnSpc>
                <a:spcPct val="90000"/>
              </a:lnSpc>
            </a:pPr>
            <a:endParaRPr lang="en-US" altLang="en-US" sz="2400" dirty="0"/>
          </a:p>
          <a:p>
            <a:pPr eaLnBrk="1" hangingPunct="1">
              <a:lnSpc>
                <a:spcPct val="90000"/>
              </a:lnSpc>
            </a:pPr>
            <a:endParaRPr lang="en-US" altLang="en-US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134405"/>
            <a:ext cx="3886200" cy="2951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15464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dirty="0"/>
              <a:t>Indus River Valley Civilization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676400"/>
            <a:ext cx="3810000" cy="4114800"/>
          </a:xfrm>
        </p:spPr>
        <p:txBody>
          <a:bodyPr>
            <a:normAutofit fontScale="85000" lnSpcReduction="20000"/>
          </a:bodyPr>
          <a:lstStyle/>
          <a:p>
            <a:r>
              <a:rPr lang="en-US" sz="2800" dirty="0"/>
              <a:t>Settled agriculture began around 9000 B.C.E. and was widespread by 6000 B.C.E.</a:t>
            </a:r>
            <a:endParaRPr lang="en-US" altLang="en-US" sz="2800" dirty="0"/>
          </a:p>
          <a:p>
            <a:r>
              <a:rPr lang="en-US" altLang="en-US" sz="2800" dirty="0"/>
              <a:t>Rise of urban centers around 2600 B.C.E.</a:t>
            </a:r>
            <a:r>
              <a:rPr lang="en-US" sz="2800" dirty="0"/>
              <a:t> </a:t>
            </a:r>
          </a:p>
          <a:p>
            <a:r>
              <a:rPr lang="en-US" sz="2800" dirty="0"/>
              <a:t>By 2000 B.C.E. staple crops included wheat, beans, barley, rice, tea, cotton and bananas</a:t>
            </a:r>
            <a:endParaRPr lang="en-US" altLang="en-US" sz="2800" dirty="0"/>
          </a:p>
          <a:p>
            <a:pPr eaLnBrk="1" hangingPunct="1"/>
            <a:r>
              <a:rPr lang="en-US" altLang="en-US" sz="2800" dirty="0"/>
              <a:t>Covered nearly 500,000 square miles</a:t>
            </a:r>
          </a:p>
        </p:txBody>
      </p:sp>
      <p:pic>
        <p:nvPicPr>
          <p:cNvPr id="13316" name="Picture 7" descr="http://upload.wikimedia.org/wikipedia/commons/0/0c/IVC_Map.png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00600" y="1905000"/>
            <a:ext cx="3810000" cy="33194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360984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dirty="0" err="1"/>
              <a:t>Harappan</a:t>
            </a:r>
            <a:r>
              <a:rPr lang="en-US" altLang="en-US" dirty="0"/>
              <a:t> Culture</a:t>
            </a:r>
            <a:br>
              <a:rPr lang="en-US" altLang="en-US" dirty="0"/>
            </a:br>
            <a:r>
              <a:rPr lang="en-US" altLang="en-US" dirty="0"/>
              <a:t>2300 – 1800 B.C.E.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altLang="en-US" dirty="0"/>
              <a:t>By 2300 B.C.E. Harappa became a leading urban center </a:t>
            </a:r>
          </a:p>
          <a:p>
            <a:r>
              <a:rPr lang="en-US" dirty="0" err="1"/>
              <a:t>Harappan</a:t>
            </a:r>
            <a:r>
              <a:rPr lang="en-US" dirty="0"/>
              <a:t> culture was widespread by 2100 B.C.E.</a:t>
            </a:r>
          </a:p>
          <a:p>
            <a:r>
              <a:rPr lang="en-US" altLang="en-US" dirty="0"/>
              <a:t>Development of </a:t>
            </a:r>
            <a:r>
              <a:rPr lang="en-US" altLang="en-US" dirty="0">
                <a:cs typeface="Times New Roman" charset="0"/>
              </a:rPr>
              <a:t>political, economic, social, military, cultural, intellectual, religious and scientific structures and institutions </a:t>
            </a:r>
            <a:endParaRPr lang="en-US" dirty="0"/>
          </a:p>
          <a:p>
            <a:endParaRPr lang="en-US" dirty="0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362200"/>
            <a:ext cx="4416778" cy="2484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45941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dirty="0"/>
              <a:t>Vedic Aryans</a:t>
            </a:r>
            <a:br>
              <a:rPr lang="en-US" altLang="en-US" dirty="0"/>
            </a:br>
            <a:r>
              <a:rPr lang="en-US" altLang="en-US" dirty="0"/>
              <a:t>1800 – 500 B.C.E.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Aryans, nomadic herders from central Asia, migrated into the Indus River Valley around 1800 B.C.E.</a:t>
            </a:r>
          </a:p>
          <a:p>
            <a:r>
              <a:rPr lang="en-US" dirty="0"/>
              <a:t>Migration led to conflict with local peoples</a:t>
            </a:r>
          </a:p>
          <a:p>
            <a:r>
              <a:rPr lang="en-US" dirty="0"/>
              <a:t>Created a new Indian society based on Aryan culture and institutions</a:t>
            </a:r>
          </a:p>
          <a:p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348707"/>
            <a:ext cx="4038600" cy="30289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018134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20615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dirty="0"/>
              <a:t>Vedic Aryan Civilization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600200"/>
            <a:ext cx="3810000" cy="4114800"/>
          </a:xfrm>
        </p:spPr>
        <p:txBody>
          <a:bodyPr>
            <a:normAutofit fontScale="85000" lnSpcReduction="20000"/>
          </a:bodyPr>
          <a:lstStyle/>
          <a:p>
            <a:r>
              <a:rPr lang="en-US" sz="2800" dirty="0"/>
              <a:t>Introduced Indo-European languages and new religious ideas into northern India</a:t>
            </a:r>
            <a:endParaRPr lang="en-US" altLang="en-US" sz="2800" i="1" dirty="0"/>
          </a:p>
          <a:p>
            <a:r>
              <a:rPr lang="en-US" altLang="en-US" sz="2800" i="1" dirty="0"/>
              <a:t>Vedas</a:t>
            </a:r>
            <a:r>
              <a:rPr lang="en-US" altLang="en-US" sz="2800" dirty="0"/>
              <a:t>, the oldest scriptures of Hinduism, introduced around 1700 B.C.E.</a:t>
            </a:r>
          </a:p>
          <a:p>
            <a:r>
              <a:rPr lang="en-US" altLang="en-US" sz="2800" dirty="0"/>
              <a:t>Tribal conflicts led to loose confederations</a:t>
            </a:r>
          </a:p>
          <a:p>
            <a:r>
              <a:rPr lang="en-US" altLang="en-US" sz="2800" dirty="0"/>
              <a:t>Spread to the Ganges River Valley by 1200 B.C.E.</a:t>
            </a:r>
          </a:p>
          <a:p>
            <a:endParaRPr lang="en-US" altLang="en-US" sz="2800" dirty="0"/>
          </a:p>
          <a:p>
            <a:pPr eaLnBrk="1" hangingPunct="1">
              <a:buFontTx/>
              <a:buNone/>
            </a:pPr>
            <a:endParaRPr lang="en-US" altLang="en-US" sz="28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034830"/>
            <a:ext cx="4187825" cy="3011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194332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r>
              <a:rPr lang="en-US" altLang="en-US" dirty="0"/>
              <a:t>Vedic Aryan Civilization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en-US" dirty="0"/>
              <a:t>Introduction of settled agriculture around 9000 B.C.E. </a:t>
            </a:r>
          </a:p>
          <a:p>
            <a:r>
              <a:rPr lang="en-US" altLang="en-US" dirty="0"/>
              <a:t>Intermingling of traditions and practices with local peoples</a:t>
            </a:r>
          </a:p>
          <a:p>
            <a:r>
              <a:rPr lang="en-US" altLang="en-US" dirty="0"/>
              <a:t>Introduction of the four classes, or </a:t>
            </a:r>
            <a:r>
              <a:rPr lang="en-US" altLang="en-US" i="1" dirty="0" err="1"/>
              <a:t>varnas</a:t>
            </a:r>
            <a:r>
              <a:rPr lang="en-US" altLang="en-US" dirty="0"/>
              <a:t>,</a:t>
            </a:r>
            <a:r>
              <a:rPr lang="en-US" altLang="en-US" i="1" dirty="0"/>
              <a:t> </a:t>
            </a:r>
            <a:r>
              <a:rPr lang="en-US" altLang="en-US" dirty="0"/>
              <a:t>today known as the caste system in India</a:t>
            </a:r>
          </a:p>
          <a:p>
            <a:endParaRPr lang="en-US" altLang="en-U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2081842"/>
            <a:ext cx="4017963" cy="288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302935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Old Classes, or </a:t>
            </a:r>
            <a:r>
              <a:rPr lang="en-US" i="1" dirty="0" err="1"/>
              <a:t>Varnas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The Brahman priest interpreted the Vedic text for the commoners</a:t>
            </a:r>
          </a:p>
          <a:p>
            <a:r>
              <a:rPr lang="en-US" dirty="0"/>
              <a:t>The Kshatriya,  or warrior  class, was the nobility or ruling class</a:t>
            </a:r>
          </a:p>
          <a:p>
            <a:r>
              <a:rPr lang="en-US" dirty="0"/>
              <a:t>The commoners</a:t>
            </a:r>
          </a:p>
          <a:p>
            <a:r>
              <a:rPr lang="en-US" dirty="0"/>
              <a:t>The laborers </a:t>
            </a:r>
          </a:p>
          <a:p>
            <a:r>
              <a:rPr lang="en-US" dirty="0"/>
              <a:t>Each “</a:t>
            </a:r>
            <a:r>
              <a:rPr lang="en-US" i="1" dirty="0"/>
              <a:t>Janis”</a:t>
            </a:r>
            <a:r>
              <a:rPr lang="en-US" dirty="0"/>
              <a:t>, or sub-class was divided</a:t>
            </a: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514966"/>
            <a:ext cx="4038600" cy="2696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660594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</TotalTime>
  <Words>1017</Words>
  <Application>Microsoft Macintosh PowerPoint</Application>
  <PresentationFormat>On-screen Show (4:3)</PresentationFormat>
  <Paragraphs>112</Paragraphs>
  <Slides>19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Mesopotamia: Cradle of Civilization</vt:lpstr>
      <vt:lpstr>Domestication of Plants  and Animals</vt:lpstr>
      <vt:lpstr>Spread of Civilization</vt:lpstr>
      <vt:lpstr>Rise of Sumeria</vt:lpstr>
      <vt:lpstr>Uruk</vt:lpstr>
      <vt:lpstr>The Sumerians</vt:lpstr>
      <vt:lpstr>The Sumerians</vt:lpstr>
      <vt:lpstr>The Sumerians</vt:lpstr>
      <vt:lpstr>Rise of Early Egypt</vt:lpstr>
      <vt:lpstr>Old Kingdom</vt:lpstr>
      <vt:lpstr>New Kingdom  1575 – 1087 B.C.E. </vt:lpstr>
      <vt:lpstr>Decline of Egyptian Power</vt:lpstr>
      <vt:lpstr>The Rise of Assyria</vt:lpstr>
      <vt:lpstr>Indus River Valley Civilization</vt:lpstr>
      <vt:lpstr>Harappan Culture 2300 – 1800 B.C.E.</vt:lpstr>
      <vt:lpstr>Vedic Aryans 1800 – 500 B.C.E.</vt:lpstr>
      <vt:lpstr>Vedic Aryan Civilization</vt:lpstr>
      <vt:lpstr>Vedic Aryan Civilization</vt:lpstr>
      <vt:lpstr>Old Classes, or Varnas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Mesopotamia: Cradle of Civilization</dc:title>
  <dc:creator>Gary Ferguson</dc:creator>
  <cp:lastModifiedBy>Alruwayeh, Nassiba, J</cp:lastModifiedBy>
  <cp:revision>2</cp:revision>
  <dcterms:created xsi:type="dcterms:W3CDTF">2017-02-01T18:43:33Z</dcterms:created>
  <dcterms:modified xsi:type="dcterms:W3CDTF">2019-02-06T01:04:53Z</dcterms:modified>
</cp:coreProperties>
</file>